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3"/>
  </p:notesMasterIdLst>
  <p:handoutMasterIdLst>
    <p:handoutMasterId r:id="rId24"/>
  </p:handoutMasterIdLst>
  <p:sldIdLst>
    <p:sldId id="299" r:id="rId2"/>
    <p:sldId id="325" r:id="rId3"/>
    <p:sldId id="350" r:id="rId4"/>
    <p:sldId id="300" r:id="rId5"/>
    <p:sldId id="266" r:id="rId6"/>
    <p:sldId id="424" r:id="rId7"/>
    <p:sldId id="367" r:id="rId8"/>
    <p:sldId id="425" r:id="rId9"/>
    <p:sldId id="394" r:id="rId10"/>
    <p:sldId id="413" r:id="rId11"/>
    <p:sldId id="426" r:id="rId12"/>
    <p:sldId id="414" r:id="rId13"/>
    <p:sldId id="427" r:id="rId14"/>
    <p:sldId id="415" r:id="rId15"/>
    <p:sldId id="428" r:id="rId16"/>
    <p:sldId id="417" r:id="rId17"/>
    <p:sldId id="429" r:id="rId18"/>
    <p:sldId id="421" r:id="rId19"/>
    <p:sldId id="423" r:id="rId20"/>
    <p:sldId id="321" r:id="rId21"/>
    <p:sldId id="33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so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33"/>
    <a:srgbClr val="FFCC00"/>
    <a:srgbClr val="FFCC66"/>
    <a:srgbClr val="FFFF99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10" autoAdjust="0"/>
    <p:restoredTop sz="94575" autoAdjust="0"/>
  </p:normalViewPr>
  <p:slideViewPr>
    <p:cSldViewPr>
      <p:cViewPr>
        <p:scale>
          <a:sx n="75" d="100"/>
          <a:sy n="75" d="100"/>
        </p:scale>
        <p:origin x="-49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2D429BD-1133-42FE-93F1-23729BF5E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D0AB61-4F84-4EF4-A06E-CB18CE7E7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FB547-E703-4BEB-9744-C3B15C6538E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B6C512A-4FF9-4409-89D4-BD2BA896F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8292F-5660-4066-94DC-8461C13AF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09E9-5D2F-4E81-8081-C3E40BA0D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F58-7975-44C6-A4CC-482CE335F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57B5-0756-4F1C-8CE0-A38FD7FF2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2D2E8-7562-41BB-8E9A-3C48F42FD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EBBC7-2F9B-4A77-B360-D7E7E2C5C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B63C-D157-4F5A-858D-9224C3AED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23DE-DCFD-4422-A8A5-8EBB08FF8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b="1" dirty="0">
                <a:latin typeface="Arial" pitchFamily="34" charset="0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latin typeface="Arial" pitchFamily="34" charset="0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A629-524D-4295-9D5C-D74AF03A1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5104-BB51-498E-AC05-D5305DC00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D123-D2E2-440F-A703-111A7DAB7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 userDrawn="1"/>
        </p:nvSpPr>
        <p:spPr bwMode="auto">
          <a:xfrm>
            <a:off x="152441" y="2895600"/>
            <a:ext cx="49244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baseline="0" dirty="0" smtClean="0"/>
              <a:t>Excel </a:t>
            </a:r>
            <a:r>
              <a:rPr lang="en-US" sz="2000" b="1" dirty="0" smtClean="0"/>
              <a:t>Lesson </a:t>
            </a:r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38200" y="6324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smtClean="0"/>
              <a:t>Pasewark &amp; Pasewark</a:t>
            </a:r>
            <a:endParaRPr lang="en-US" sz="2000" b="1" dirty="0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4724400" y="63246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Microsoft Office 2010 Introductory </a:t>
            </a:r>
            <a:endParaRPr lang="en-US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87C4785-737E-47A6-A3E0-BD606DACA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4F936E-69BF-43F9-9510-9E079A8CE8F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Excel Lesson 5</a:t>
            </a:r>
            <a:br>
              <a:rPr lang="en-US" sz="3400" dirty="0" smtClean="0"/>
            </a:br>
            <a:r>
              <a:rPr lang="en-US" sz="3200" dirty="0" smtClean="0"/>
              <a:t>Using Functions</a:t>
            </a:r>
            <a:endParaRPr lang="en-US" sz="3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/>
            <a:r>
              <a:rPr lang="en-US" b="1" dirty="0" smtClean="0"/>
              <a:t>Microsoft Office 2010 Introductory</a:t>
            </a:r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/>
              <a:t>Pasewark &amp; Pasewark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19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Mathematical functions </a:t>
            </a:r>
            <a:r>
              <a:rPr lang="en-US" dirty="0" smtClean="0"/>
              <a:t>and </a:t>
            </a:r>
            <a:r>
              <a:rPr lang="en-US" b="1" dirty="0" smtClean="0"/>
              <a:t>trigonometric functions</a:t>
            </a:r>
            <a:r>
              <a:rPr lang="en-US" dirty="0" smtClean="0"/>
              <a:t> manipulate quantitative data in a worksheet. </a:t>
            </a:r>
          </a:p>
          <a:p>
            <a:r>
              <a:rPr lang="en-US" dirty="0" smtClean="0"/>
              <a:t>Some mathematical operations, such as addition and  subtraction, do not require functions. </a:t>
            </a:r>
          </a:p>
          <a:p>
            <a:r>
              <a:rPr lang="en-US" dirty="0" smtClean="0"/>
              <a:t>Mathematical and trigonometric functions are particularly useful when you need to determine values such as logarithms, factorials, and sines.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Commonly used mathematical and trigonometric functions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79819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Statistical functions </a:t>
            </a:r>
            <a:r>
              <a:rPr lang="en-US" dirty="0" smtClean="0"/>
              <a:t>are used to describe quantities of data. </a:t>
            </a:r>
          </a:p>
          <a:p>
            <a:r>
              <a:rPr lang="en-US" dirty="0" smtClean="0"/>
              <a:t>For example, statistical functions can determine: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average, standard deviation, or variance of a range of data. </a:t>
            </a:r>
          </a:p>
          <a:p>
            <a:pPr lvl="1"/>
            <a:r>
              <a:rPr lang="en-US" dirty="0" smtClean="0"/>
              <a:t>the number of values in a range, the largest value in a range, and the smallest value in a range.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Commonly used statistical functions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7543800" cy="341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286000"/>
            <a:ext cx="7693025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Financial functions </a:t>
            </a:r>
            <a:r>
              <a:rPr lang="en-US" dirty="0" smtClean="0"/>
              <a:t>are used to analyze loans and investments. </a:t>
            </a:r>
          </a:p>
          <a:p>
            <a:r>
              <a:rPr lang="en-US" dirty="0" smtClean="0"/>
              <a:t>Some commonly used financial functions are future value, present value, and payment.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financial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537002" cy="337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267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Logical functions</a:t>
            </a:r>
            <a:r>
              <a:rPr lang="en-US" dirty="0" smtClean="0"/>
              <a:t>, such as the IF function, display text or values if certain conditions </a:t>
            </a:r>
            <a:r>
              <a:rPr lang="en-US" dirty="0" smtClean="0"/>
              <a:t>exist.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first argument sets a condition for comparison, called a logical test. The second argument determines the value if the logical test is true. The third argument determines the value if the logical test is false.</a:t>
            </a:r>
          </a:p>
          <a:p>
            <a:r>
              <a:rPr lang="en-US" dirty="0" smtClean="0"/>
              <a:t>For example, the formula =IF(C4&gt;60,“PASS”,“FAIL”) returns PASS if the value in cell C4 is greater than 60; otherwise the formula returns FAIL.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logical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95600"/>
            <a:ext cx="71326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191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Date and Time functions </a:t>
            </a:r>
            <a:r>
              <a:rPr lang="en-US" dirty="0" smtClean="0"/>
              <a:t>can also be used to insert dates and times in a worksheet. 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352800"/>
            <a:ext cx="8096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 of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191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Text functions </a:t>
            </a:r>
            <a:r>
              <a:rPr lang="en-US" dirty="0" smtClean="0"/>
              <a:t>are used to format and display cell contents.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76600"/>
            <a:ext cx="691474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9EB59-9793-4B47-8BE4-4A8B6681B85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the parts of a function. </a:t>
            </a:r>
          </a:p>
          <a:p>
            <a:pPr lvl="0"/>
            <a:r>
              <a:rPr lang="en-US" dirty="0" smtClean="0"/>
              <a:t>Enter formulas with functions. </a:t>
            </a:r>
          </a:p>
          <a:p>
            <a:pPr lvl="0"/>
            <a:r>
              <a:rPr lang="en-US" dirty="0" smtClean="0"/>
              <a:t>Use functions to solve mathematical problems.</a:t>
            </a:r>
          </a:p>
          <a:p>
            <a:pPr lvl="0"/>
            <a:r>
              <a:rPr lang="en-US" dirty="0" smtClean="0"/>
              <a:t>Use functions to solve statistical problems. </a:t>
            </a:r>
          </a:p>
          <a:p>
            <a:pPr lvl="0"/>
            <a:r>
              <a:rPr lang="en-US" dirty="0" smtClean="0"/>
              <a:t>Use functions to solve financial problems.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347838-409C-4CC9-B7EB-11B29370A80F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505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B6EBE8-77DC-44A2-9AA0-4BD6268A5E52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45060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848600" cy="4114799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600" dirty="0" smtClean="0"/>
              <a:t>In this lesson, you learned:</a:t>
            </a:r>
          </a:p>
          <a:p>
            <a:r>
              <a:rPr lang="en-US" sz="2400" dirty="0" smtClean="0"/>
              <a:t>A function is a shorthand way to write an equation that performs a calculation. A formula with a function has three parts: an equal sign, a function name, and for most functions one argument, which acts as an operand.</a:t>
            </a:r>
          </a:p>
          <a:p>
            <a:r>
              <a:rPr lang="en-US" sz="2400" dirty="0" smtClean="0"/>
              <a:t>The best way to select a function is from the Insert Function dialog box. The Function Arguments dialog box provides a description of each argument you enter for the function</a:t>
            </a:r>
            <a:r>
              <a:rPr lang="en-US" sz="2400" dirty="0" smtClean="0"/>
              <a:t>.</a:t>
            </a:r>
            <a:endParaRPr lang="en-US" sz="2600" dirty="0" smtClean="0"/>
          </a:p>
        </p:txBody>
      </p:sp>
      <p:sp>
        <p:nvSpPr>
          <p:cNvPr id="45061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161F166-B890-4A99-AAC8-00D1071B0725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3746C-8506-46DB-8D77-E54FE36FC55F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E1D06E5-1A4D-4E7D-8945-DFF507080BC2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(continued)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153400" cy="3724275"/>
          </a:xfrm>
        </p:spPr>
        <p:txBody>
          <a:bodyPr/>
          <a:lstStyle/>
          <a:p>
            <a:r>
              <a:rPr lang="en-US" sz="2400" dirty="0" smtClean="0"/>
              <a:t>When you type a formula with a function directly in a worksheet cell, Formula AutoComplete helps you enter a formula with a valid function name and arguments.</a:t>
            </a:r>
          </a:p>
          <a:p>
            <a:r>
              <a:rPr lang="en-US" sz="2400" dirty="0" smtClean="0"/>
              <a:t>Functions can be used to perform mathematical, statistical, financial, and logical operations. They can also be used to insert and calculate dates and times and to format text.</a:t>
            </a: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B21E974-40B4-49EB-8863-AC9E50041896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9EB59-9793-4B47-8BE4-4A8B6681B85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 (continued)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logical functions to make decisions with worksheet data.</a:t>
            </a:r>
          </a:p>
          <a:p>
            <a:r>
              <a:rPr lang="en-US" dirty="0" smtClean="0"/>
              <a:t>Use functions to insert times and dates in a worksheet.</a:t>
            </a:r>
          </a:p>
          <a:p>
            <a:r>
              <a:rPr lang="en-US" dirty="0" smtClean="0"/>
              <a:t>Use text functions to format and display cell contents.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A9ED91-E44E-43B6-83E5-9CBE21A193A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5E4295C-6A7A-4F8A-900C-5083E3DEE8A0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210148C-BE59-462F-9197-79A8B0853633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Vocabulary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810000" cy="3886200"/>
          </a:xfrm>
        </p:spPr>
        <p:txBody>
          <a:bodyPr/>
          <a:lstStyle/>
          <a:p>
            <a:r>
              <a:rPr lang="en-US" sz="2400" dirty="0" smtClean="0"/>
              <a:t>argument</a:t>
            </a:r>
          </a:p>
          <a:p>
            <a:r>
              <a:rPr lang="en-US" sz="2400" dirty="0" smtClean="0"/>
              <a:t>date and time functions</a:t>
            </a:r>
          </a:p>
          <a:p>
            <a:r>
              <a:rPr lang="en-US" sz="2400" dirty="0" smtClean="0"/>
              <a:t>financial functions</a:t>
            </a:r>
          </a:p>
          <a:p>
            <a:r>
              <a:rPr lang="en-US" sz="2400" dirty="0" smtClean="0"/>
              <a:t>Formula AutoComplete</a:t>
            </a:r>
          </a:p>
          <a:p>
            <a:r>
              <a:rPr lang="en-US" sz="2400" dirty="0" smtClean="0"/>
              <a:t>function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599" y="2362200"/>
            <a:ext cx="3730625" cy="3962400"/>
          </a:xfrm>
        </p:spPr>
        <p:txBody>
          <a:bodyPr/>
          <a:lstStyle/>
          <a:p>
            <a:r>
              <a:rPr lang="en-US" sz="2400" dirty="0" smtClean="0"/>
              <a:t>logical functions</a:t>
            </a:r>
          </a:p>
          <a:p>
            <a:r>
              <a:rPr lang="en-US" sz="2400" dirty="0" smtClean="0"/>
              <a:t>mathematical functions</a:t>
            </a:r>
          </a:p>
          <a:p>
            <a:r>
              <a:rPr lang="en-US" sz="2400" dirty="0" smtClean="0"/>
              <a:t>statistical functions</a:t>
            </a:r>
          </a:p>
          <a:p>
            <a:r>
              <a:rPr lang="en-US" sz="2400" dirty="0" smtClean="0"/>
              <a:t>text functions</a:t>
            </a:r>
          </a:p>
          <a:p>
            <a:r>
              <a:rPr lang="en-US" sz="2400" dirty="0" smtClean="0"/>
              <a:t>trigonometric functions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Functions?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function</a:t>
            </a:r>
            <a:r>
              <a:rPr lang="en-US" dirty="0" smtClean="0"/>
              <a:t> is a shorthand way to write an equation that performs a calculation. </a:t>
            </a:r>
          </a:p>
          <a:p>
            <a:r>
              <a:rPr lang="en-US" dirty="0" smtClean="0"/>
              <a:t>A formula with a function has three parts: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equal sign identifies the cell contents as a formula. </a:t>
            </a:r>
          </a:p>
          <a:p>
            <a:pPr lvl="1"/>
            <a:r>
              <a:rPr lang="en-US" dirty="0" smtClean="0"/>
              <a:t>The function name identifies the operation to be performed.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argument </a:t>
            </a:r>
            <a:r>
              <a:rPr lang="en-US" dirty="0" smtClean="0"/>
              <a:t>is the value the function uses to perform a calculation.</a:t>
            </a:r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Functions?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of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505200"/>
            <a:ext cx="3400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Entering Formulas with Functions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enter a formula with a function, you need to do the following. </a:t>
            </a:r>
            <a:endParaRPr lang="en-US" dirty="0" smtClean="0"/>
          </a:p>
          <a:p>
            <a:pPr lvl="1"/>
            <a:r>
              <a:rPr lang="en-US" dirty="0" smtClean="0"/>
              <a:t>Start </a:t>
            </a:r>
            <a:r>
              <a:rPr lang="en-US" dirty="0" smtClean="0"/>
              <a:t>the formula with an equal sign.</a:t>
            </a:r>
          </a:p>
          <a:p>
            <a:pPr lvl="1"/>
            <a:r>
              <a:rPr lang="en-US" dirty="0" smtClean="0"/>
              <a:t>Select or enter the function you want to use. </a:t>
            </a:r>
          </a:p>
          <a:p>
            <a:pPr lvl="1"/>
            <a:r>
              <a:rPr lang="en-US" dirty="0" smtClean="0"/>
              <a:t>Select or enter the arguments. </a:t>
            </a:r>
          </a:p>
          <a:p>
            <a:pPr lvl="1"/>
            <a:r>
              <a:rPr lang="en-US" dirty="0" smtClean="0"/>
              <a:t>Enter the completed formula. </a:t>
            </a:r>
          </a:p>
          <a:p>
            <a:r>
              <a:rPr lang="en-US" dirty="0" smtClean="0"/>
              <a:t>To open the Insert Function dialog box, click the Insert Function button on the Formula Bar.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Formulas with Functions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Function dialog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586537" cy="323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Entering Formulas with Functions (continued)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You can also enter a formula with a function directly in a cell by typing an equal sign, the function name, and the argument. </a:t>
            </a:r>
          </a:p>
          <a:p>
            <a:r>
              <a:rPr lang="en-US" b="1" dirty="0" smtClean="0"/>
              <a:t>Formula AutoComplete </a:t>
            </a:r>
            <a:r>
              <a:rPr lang="en-US" dirty="0" smtClean="0"/>
              <a:t>helps you enter a formula with a valid function name and arguments.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 smtClean="0"/>
              <a:t>you begin to type the function name, a list of function names appears below the active cell.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Pasewark Office 2010 Intro">
      <a:dk1>
        <a:srgbClr val="003366"/>
      </a:dk1>
      <a:lt1>
        <a:srgbClr val="FFFFFF"/>
      </a:lt1>
      <a:dk2>
        <a:srgbClr val="006060"/>
      </a:dk2>
      <a:lt2>
        <a:srgbClr val="666699"/>
      </a:lt2>
      <a:accent1>
        <a:srgbClr val="006060"/>
      </a:accent1>
      <a:accent2>
        <a:srgbClr val="339933"/>
      </a:accent2>
      <a:accent3>
        <a:srgbClr val="FFFFFF"/>
      </a:accent3>
      <a:accent4>
        <a:srgbClr val="009900"/>
      </a:accent4>
      <a:accent5>
        <a:srgbClr val="AACACA"/>
      </a:accent5>
      <a:accent6>
        <a:srgbClr val="009900"/>
      </a:accent6>
      <a:hlink>
        <a:srgbClr val="2B92FF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sewark Office 2010 Intro">
    <a:dk1>
      <a:srgbClr val="003366"/>
    </a:dk1>
    <a:lt1>
      <a:srgbClr val="FFFFFF"/>
    </a:lt1>
    <a:dk2>
      <a:srgbClr val="006060"/>
    </a:dk2>
    <a:lt2>
      <a:srgbClr val="666699"/>
    </a:lt2>
    <a:accent1>
      <a:srgbClr val="006060"/>
    </a:accent1>
    <a:accent2>
      <a:srgbClr val="339933"/>
    </a:accent2>
    <a:accent3>
      <a:srgbClr val="FFFFFF"/>
    </a:accent3>
    <a:accent4>
      <a:srgbClr val="009900"/>
    </a:accent4>
    <a:accent5>
      <a:srgbClr val="AACACA"/>
    </a:accent5>
    <a:accent6>
      <a:srgbClr val="009900"/>
    </a:accent6>
    <a:hlink>
      <a:srgbClr val="2B92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6732</TotalTime>
  <Words>850</Words>
  <Application>Microsoft Office PowerPoint</Application>
  <PresentationFormat>On-screen Show (4:3)</PresentationFormat>
  <Paragraphs>139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Capsules</vt:lpstr>
      <vt:lpstr>Excel Lesson 5 Using Functions</vt:lpstr>
      <vt:lpstr>Objectives</vt:lpstr>
      <vt:lpstr>Objectives (continued)</vt:lpstr>
      <vt:lpstr>Vocabulary</vt:lpstr>
      <vt:lpstr>What Are Functions?</vt:lpstr>
      <vt:lpstr>What Are Functions? (continued)</vt:lpstr>
      <vt:lpstr>Entering Formulas with Functions</vt:lpstr>
      <vt:lpstr>Entering Formulas with Functions (continued)</vt:lpstr>
      <vt:lpstr>Entering Formulas with Functions (continued)</vt:lpstr>
      <vt:lpstr>Types of Functions </vt:lpstr>
      <vt:lpstr>Types of Functions (continued)</vt:lpstr>
      <vt:lpstr>Types of Functions (continued)</vt:lpstr>
      <vt:lpstr>Types of Functions (continued)</vt:lpstr>
      <vt:lpstr>Types of Functions (continued)</vt:lpstr>
      <vt:lpstr>Types of Functions (continued)</vt:lpstr>
      <vt:lpstr>Types of Functions (continued)</vt:lpstr>
      <vt:lpstr>Types of Functions (continued)</vt:lpstr>
      <vt:lpstr>Types of Functions (continued)</vt:lpstr>
      <vt:lpstr>Types of Functions (continued)</vt:lpstr>
      <vt:lpstr>Summary</vt:lpstr>
      <vt:lpstr>Summary (continued)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Lesson 5 Using Functions</dc:title>
  <dc:creator/>
  <cp:lastModifiedBy>Amanda Lyons</cp:lastModifiedBy>
  <cp:revision>230</cp:revision>
  <dcterms:created xsi:type="dcterms:W3CDTF">2001-06-11T01:47:29Z</dcterms:created>
  <dcterms:modified xsi:type="dcterms:W3CDTF">2010-08-05T15:35:50Z</dcterms:modified>
</cp:coreProperties>
</file>