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9" r:id="rId1"/>
  </p:sldMasterIdLst>
  <p:notesMasterIdLst>
    <p:notesMasterId r:id="rId23"/>
  </p:notesMasterIdLst>
  <p:handoutMasterIdLst>
    <p:handoutMasterId r:id="rId24"/>
  </p:handoutMasterIdLst>
  <p:sldIdLst>
    <p:sldId id="299" r:id="rId2"/>
    <p:sldId id="325" r:id="rId3"/>
    <p:sldId id="350" r:id="rId4"/>
    <p:sldId id="300" r:id="rId5"/>
    <p:sldId id="266" r:id="rId6"/>
    <p:sldId id="424" r:id="rId7"/>
    <p:sldId id="367" r:id="rId8"/>
    <p:sldId id="425" r:id="rId9"/>
    <p:sldId id="394" r:id="rId10"/>
    <p:sldId id="413" r:id="rId11"/>
    <p:sldId id="426" r:id="rId12"/>
    <p:sldId id="414" r:id="rId13"/>
    <p:sldId id="427" r:id="rId14"/>
    <p:sldId id="415" r:id="rId15"/>
    <p:sldId id="428" r:id="rId16"/>
    <p:sldId id="417" r:id="rId17"/>
    <p:sldId id="429" r:id="rId18"/>
    <p:sldId id="421" r:id="rId19"/>
    <p:sldId id="423" r:id="rId20"/>
    <p:sldId id="321" r:id="rId21"/>
    <p:sldId id="339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omso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33"/>
    <a:srgbClr val="FFCC00"/>
    <a:srgbClr val="FFCC66"/>
    <a:srgbClr val="FFFF99"/>
    <a:srgbClr val="00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10" autoAdjust="0"/>
    <p:restoredTop sz="94575" autoAdjust="0"/>
  </p:normalViewPr>
  <p:slideViewPr>
    <p:cSldViewPr>
      <p:cViewPr>
        <p:scale>
          <a:sx n="75" d="100"/>
          <a:sy n="75" d="100"/>
        </p:scale>
        <p:origin x="-492" y="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2D429BD-1133-42FE-93F1-23729BF5E9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CD0AB61-4F84-4EF4-A06E-CB18CE7E7D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FB547-E703-4BEB-9744-C3B15C6538EE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2F699D-837F-4A61-B534-54F56031EB4C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D0AB61-4F84-4EF4-A06E-CB18CE7E7D47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rgbClr val="339933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en-US" sz="2400" dirty="0">
                <a:latin typeface="Times New Roman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hangingPunct="0">
                <a:defRPr/>
              </a:pPr>
              <a:endParaRPr lang="en-US" dirty="0"/>
            </a:p>
          </p:txBody>
        </p:sp>
      </p:grpSp>
      <p:sp>
        <p:nvSpPr>
          <p:cNvPr id="7066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066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3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4B6C512A-4FF9-4409-89D4-BD2BA896FF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8292F-5660-4066-94DC-8461C13AF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409E9-5D2F-4E81-8081-C3E40BA0D2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A8BF58-7975-44C6-A4CC-482CE335F7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57B5-0756-4F1C-8CE0-A38FD7FF26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2D2E8-7562-41BB-8E9A-3C48F42FD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EBBC7-2F9B-4A77-B360-D7E7E2C5C2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5B63C-D157-4F5A-858D-9224C3AEDD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523DE-DCFD-4422-A8A5-8EBB08FF8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7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8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9" name="Text Box 21"/>
          <p:cNvSpPr txBox="1">
            <a:spLocks noChangeArrowheads="1"/>
          </p:cNvSpPr>
          <p:nvPr userDrawn="1"/>
        </p:nvSpPr>
        <p:spPr bwMode="auto">
          <a:xfrm>
            <a:off x="-3175" y="3276600"/>
            <a:ext cx="4921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/>
              <a:t>Lesson 1</a:t>
            </a:r>
          </a:p>
        </p:txBody>
      </p:sp>
      <p:sp>
        <p:nvSpPr>
          <p:cNvPr id="10" name="Footer Placeholder 3"/>
          <p:cNvSpPr txBox="1">
            <a:spLocks/>
          </p:cNvSpPr>
          <p:nvPr userDrawn="1"/>
        </p:nvSpPr>
        <p:spPr bwMode="auto">
          <a:xfrm>
            <a:off x="1676400" y="6230938"/>
            <a:ext cx="716438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>
              <a:defRPr/>
            </a:pPr>
            <a:r>
              <a:rPr lang="en-US" b="1" dirty="0">
                <a:latin typeface="Arial" pitchFamily="34" charset="0"/>
              </a:rPr>
              <a:t>CLB: MS Office 2007 Companion</a:t>
            </a:r>
          </a:p>
        </p:txBody>
      </p:sp>
      <p:sp>
        <p:nvSpPr>
          <p:cNvPr id="11" name="Text Box 14"/>
          <p:cNvSpPr txBox="1">
            <a:spLocks noChangeArrowheads="1"/>
          </p:cNvSpPr>
          <p:nvPr userDrawn="1"/>
        </p:nvSpPr>
        <p:spPr bwMode="auto">
          <a:xfrm>
            <a:off x="914400" y="6400800"/>
            <a:ext cx="388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b="1" dirty="0">
                <a:latin typeface="Arial" pitchFamily="34" charset="0"/>
              </a:rPr>
              <a:t>Campbell</a:t>
            </a:r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DA629-524D-4295-9D5C-D74AF03A12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F5104-BB51-498E-AC05-D5305DC00A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9D123-D2E2-440F-A703-111A7DAB7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3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696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  <p:grpSp>
          <p:nvGrpSpPr>
            <p:cNvPr id="1034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6963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  <p:sp>
            <p:nvSpPr>
              <p:cNvPr id="6964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hangingPunct="0">
                  <a:defRPr/>
                </a:pPr>
                <a:endParaRPr lang="en-US" dirty="0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9653" name="Text Box 21"/>
          <p:cNvSpPr txBox="1">
            <a:spLocks noChangeArrowheads="1"/>
          </p:cNvSpPr>
          <p:nvPr userDrawn="1"/>
        </p:nvSpPr>
        <p:spPr bwMode="auto">
          <a:xfrm>
            <a:off x="152441" y="2895600"/>
            <a:ext cx="492443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rot="10800000" vert="eaVert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baseline="0" dirty="0" smtClean="0"/>
              <a:t>Excel </a:t>
            </a:r>
            <a:r>
              <a:rPr lang="en-US" sz="2000" b="1" dirty="0" smtClean="0"/>
              <a:t>Lesson 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838200" y="6324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b="1" dirty="0" smtClean="0"/>
              <a:t>Pasewark &amp; Pasewark</a:t>
            </a:r>
            <a:endParaRPr lang="en-US" sz="2000" b="1" dirty="0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4724400" y="6324600"/>
            <a:ext cx="4267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Microsoft Office 2010 Introductory </a:t>
            </a:r>
            <a:endParaRPr lang="en-US" sz="2000" b="1" dirty="0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5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96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887C4785-737E-47A6-A3E0-BD606DACAF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83" r:id="rId7"/>
    <p:sldLayoutId id="2147483676" r:id="rId8"/>
    <p:sldLayoutId id="2147483675" r:id="rId9"/>
    <p:sldLayoutId id="2147483674" r:id="rId10"/>
    <p:sldLayoutId id="2147483673" r:id="rId11"/>
    <p:sldLayoutId id="2147483672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1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A4F936E-69BF-43F9-9510-9E079A8CE8F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400" dirty="0" smtClean="0"/>
              <a:t>Excel Lesson 5</a:t>
            </a:r>
            <a:br>
              <a:rPr lang="en-US" sz="3400" dirty="0" smtClean="0"/>
            </a:br>
            <a:r>
              <a:rPr lang="en-US" sz="3200" dirty="0" smtClean="0"/>
              <a:t>Using Functions</a:t>
            </a:r>
            <a:endParaRPr lang="en-US" sz="3400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241800" cy="1822450"/>
          </a:xfrm>
        </p:spPr>
        <p:txBody>
          <a:bodyPr/>
          <a:lstStyle/>
          <a:p>
            <a:pPr eaLnBrk="1" hangingPunct="1"/>
            <a:r>
              <a:rPr lang="en-US" b="1" dirty="0" smtClean="0"/>
              <a:t>Microsoft Office 2010 Introductory</a:t>
            </a:r>
            <a:endParaRPr lang="en-US" dirty="0" smtClean="0"/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609600" y="6248400"/>
            <a:ext cx="2667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dirty="0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685800" y="6324600"/>
            <a:ext cx="3048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/>
              <a:t>Pasewark &amp; Pasewark</a:t>
            </a:r>
            <a:endParaRPr lang="en-US" sz="20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10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191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Mathematical functions </a:t>
            </a:r>
            <a:r>
              <a:rPr lang="en-US" dirty="0" smtClean="0"/>
              <a:t>and </a:t>
            </a:r>
            <a:r>
              <a:rPr lang="en-US" b="1" dirty="0" smtClean="0"/>
              <a:t>trigonometric functions</a:t>
            </a:r>
            <a:r>
              <a:rPr lang="en-US" dirty="0" smtClean="0"/>
              <a:t> manipulate quantitative data in a worksheet. </a:t>
            </a:r>
          </a:p>
          <a:p>
            <a:r>
              <a:rPr lang="en-US" dirty="0" smtClean="0"/>
              <a:t>Some mathematical operations, such as addition and  subtraction, do not require functions. </a:t>
            </a:r>
          </a:p>
          <a:p>
            <a:r>
              <a:rPr lang="en-US" dirty="0" smtClean="0"/>
              <a:t>Mathematical and trigonometric functions are particularly useful when you need to determine values such as logarithms, factorials, and sines.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10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Commonly used mathematical and trigonometric functions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200400"/>
            <a:ext cx="798195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267200"/>
          </a:xfrm>
        </p:spPr>
        <p:txBody>
          <a:bodyPr>
            <a:normAutofit/>
          </a:bodyPr>
          <a:lstStyle/>
          <a:p>
            <a:r>
              <a:rPr lang="en-US" b="1" dirty="0" smtClean="0"/>
              <a:t>Statistical functions </a:t>
            </a:r>
            <a:r>
              <a:rPr lang="en-US" dirty="0" smtClean="0"/>
              <a:t>are used to describe quantities of data. </a:t>
            </a:r>
          </a:p>
          <a:p>
            <a:r>
              <a:rPr lang="en-US" dirty="0" smtClean="0"/>
              <a:t>For example, statistical functions can determine: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average, standard deviation, or variance of a range of data. </a:t>
            </a:r>
          </a:p>
          <a:p>
            <a:pPr lvl="1"/>
            <a:r>
              <a:rPr lang="en-US" dirty="0" smtClean="0"/>
              <a:t>the number of values in a range, the largest value in a range, and the smallest value in a range.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12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Commonly used statistical functions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819400"/>
            <a:ext cx="7543800" cy="3418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286000"/>
            <a:ext cx="7693025" cy="4267200"/>
          </a:xfrm>
        </p:spPr>
        <p:txBody>
          <a:bodyPr>
            <a:normAutofit/>
          </a:bodyPr>
          <a:lstStyle/>
          <a:p>
            <a:r>
              <a:rPr lang="en-US" b="1" dirty="0" smtClean="0"/>
              <a:t>Financial functions </a:t>
            </a:r>
            <a:r>
              <a:rPr lang="en-US" dirty="0" smtClean="0"/>
              <a:t>are used to analyze loans and investments. </a:t>
            </a:r>
          </a:p>
          <a:p>
            <a:r>
              <a:rPr lang="en-US" dirty="0" smtClean="0"/>
              <a:t>Some commonly used financial functions are future value, present value, and payment.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14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used financial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2895600"/>
            <a:ext cx="5537002" cy="3378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16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2672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Logical functions</a:t>
            </a:r>
            <a:r>
              <a:rPr lang="en-US" dirty="0" smtClean="0"/>
              <a:t>, such as the IF function, display text or values if certain conditions </a:t>
            </a:r>
            <a:r>
              <a:rPr lang="en-US" dirty="0" smtClean="0"/>
              <a:t>exist.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first argument sets a condition for comparison, called a logical test. The second argument determines the value if the logical test is true. The third argument determines the value if the logical test is false.</a:t>
            </a:r>
          </a:p>
          <a:p>
            <a:r>
              <a:rPr lang="en-US" dirty="0" smtClean="0"/>
              <a:t>For example, the formula =IF(C4&gt;60,“PASS”,“FAIL”) returns PASS if the value in cell C4 is greater than 60; otherwise the formula returns FAIL.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16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Functions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used logical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2895600"/>
            <a:ext cx="7132653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18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191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Date and Time functions </a:t>
            </a:r>
            <a:r>
              <a:rPr lang="en-US" dirty="0" smtClean="0"/>
              <a:t>can also be used to insert dates and times in a worksheet. 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18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352800"/>
            <a:ext cx="809625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19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19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Types of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191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Text functions </a:t>
            </a:r>
            <a:r>
              <a:rPr lang="en-US" dirty="0" smtClean="0"/>
              <a:t>are used to format and display cell contents.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19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3276600"/>
            <a:ext cx="691474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69EB59-9793-4B47-8BE4-4A8B6681B855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2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Identify the parts of a function. </a:t>
            </a:r>
          </a:p>
          <a:p>
            <a:pPr lvl="0"/>
            <a:r>
              <a:rPr lang="en-US" dirty="0" smtClean="0"/>
              <a:t>Enter formulas with functions. </a:t>
            </a:r>
          </a:p>
          <a:p>
            <a:pPr lvl="0"/>
            <a:r>
              <a:rPr lang="en-US" dirty="0" smtClean="0"/>
              <a:t>Use functions to solve mathematical problems.</a:t>
            </a:r>
          </a:p>
          <a:p>
            <a:pPr lvl="0"/>
            <a:r>
              <a:rPr lang="en-US" dirty="0" smtClean="0"/>
              <a:t>Use functions to solve statistical problems. </a:t>
            </a:r>
          </a:p>
          <a:p>
            <a:pPr lvl="0"/>
            <a:r>
              <a:rPr lang="en-US" dirty="0" smtClean="0"/>
              <a:t>Use functions to solve financial problems.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6347838-409C-4CC9-B7EB-11B29370A80F}" type="slidenum">
              <a:rPr lang="en-US" smtClean="0"/>
              <a:pPr/>
              <a:t>20</a:t>
            </a:fld>
            <a:endParaRPr lang="en-US" dirty="0" smtClean="0"/>
          </a:p>
        </p:txBody>
      </p:sp>
      <p:sp>
        <p:nvSpPr>
          <p:cNvPr id="45058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B6EBE8-77DC-44A2-9AA0-4BD6268A5E52}" type="slidenum">
              <a:rPr lang="en-US" sz="2600" b="1">
                <a:solidFill>
                  <a:schemeClr val="bg1"/>
                </a:solidFill>
              </a:rPr>
              <a:pPr/>
              <a:t>20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450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</a:t>
            </a:r>
          </a:p>
        </p:txBody>
      </p:sp>
      <p:sp>
        <p:nvSpPr>
          <p:cNvPr id="45060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848600" cy="4114799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" pitchFamily="2" charset="2"/>
              <a:buNone/>
            </a:pPr>
            <a:r>
              <a:rPr lang="en-US" sz="2600" dirty="0" smtClean="0"/>
              <a:t>In this lesson, you learned:</a:t>
            </a:r>
          </a:p>
          <a:p>
            <a:r>
              <a:rPr lang="en-US" sz="2400" dirty="0" smtClean="0"/>
              <a:t>A function is a shorthand way to write an equation that performs a calculation. A formula with a function has three parts: an equal sign, a function name, and for most functions one argument, which acts as an operand.</a:t>
            </a:r>
          </a:p>
          <a:p>
            <a:r>
              <a:rPr lang="en-US" sz="2400" dirty="0" smtClean="0"/>
              <a:t>The best way to select a function is from the Insert Function dialog box. The Function Arguments dialog box provides a description of each argument you enter for the function</a:t>
            </a:r>
            <a:r>
              <a:rPr lang="en-US" sz="2400" dirty="0" smtClean="0"/>
              <a:t>.</a:t>
            </a:r>
            <a:endParaRPr lang="en-US" sz="2600" dirty="0" smtClean="0"/>
          </a:p>
        </p:txBody>
      </p:sp>
      <p:sp>
        <p:nvSpPr>
          <p:cNvPr id="45061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161F166-B890-4A99-AAC8-00D1071B0725}" type="slidenum">
              <a:rPr lang="en-US" sz="2600" b="1">
                <a:solidFill>
                  <a:schemeClr val="bg1"/>
                </a:solidFill>
              </a:rPr>
              <a:pPr/>
              <a:t>20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DC3746C-8506-46DB-8D77-E54FE36FC55F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460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9E1D06E5-1A4D-4E7D-8945-DFF507080BC2}" type="slidenum">
              <a:rPr lang="en-US" sz="2600" b="1">
                <a:solidFill>
                  <a:schemeClr val="bg1"/>
                </a:solidFill>
              </a:rPr>
              <a:pPr/>
              <a:t>21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460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Summary (continued)</a:t>
            </a:r>
          </a:p>
        </p:txBody>
      </p:sp>
      <p:sp>
        <p:nvSpPr>
          <p:cNvPr id="46084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8153400" cy="3724275"/>
          </a:xfrm>
        </p:spPr>
        <p:txBody>
          <a:bodyPr/>
          <a:lstStyle/>
          <a:p>
            <a:r>
              <a:rPr lang="en-US" sz="2400" dirty="0" smtClean="0"/>
              <a:t>When you type a formula with a function directly in a worksheet cell, Formula AutoComplete helps you enter a formula with a valid function name and arguments.</a:t>
            </a:r>
          </a:p>
          <a:p>
            <a:r>
              <a:rPr lang="en-US" sz="2400" dirty="0" smtClean="0"/>
              <a:t>Functions can be used to perform mathematical, statistical, financial, and logical operations. They can also be used to insert and calculate dates and times and to format text.</a:t>
            </a:r>
          </a:p>
        </p:txBody>
      </p:sp>
      <p:sp>
        <p:nvSpPr>
          <p:cNvPr id="46085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CB21E974-40B4-49EB-8863-AC9E50041896}" type="slidenum">
              <a:rPr lang="en-US" sz="2600" b="1">
                <a:solidFill>
                  <a:schemeClr val="bg1"/>
                </a:solidFill>
              </a:rPr>
              <a:pPr/>
              <a:t>21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69EB59-9793-4B47-8BE4-4A8B6681B855}" type="slidenum">
              <a:rPr lang="en-US" smtClean="0"/>
              <a:pPr/>
              <a:t>3</a:t>
            </a:fld>
            <a:endParaRPr lang="en-US" dirty="0" smtClean="0"/>
          </a:p>
        </p:txBody>
      </p:sp>
      <p:sp>
        <p:nvSpPr>
          <p:cNvPr id="1843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091B3FC7-AE07-49A7-8866-40A3DCAD554D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5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DED19086-1667-4B58-8A85-0400463DC0CE}" type="slidenum">
              <a:rPr lang="en-US" sz="2600" b="1">
                <a:solidFill>
                  <a:schemeClr val="bg1"/>
                </a:solidFill>
              </a:rPr>
              <a:pPr/>
              <a:t>3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1843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Objectives (continued)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logical functions to make decisions with worksheet data.</a:t>
            </a:r>
          </a:p>
          <a:p>
            <a:r>
              <a:rPr lang="en-US" dirty="0" smtClean="0"/>
              <a:t>Use functions to insert times and dates in a worksheet.</a:t>
            </a:r>
          </a:p>
          <a:p>
            <a:r>
              <a:rPr lang="en-US" dirty="0" smtClean="0"/>
              <a:t>Use text functions to format and display cell contents.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5A9ED91-E44E-43B6-83E5-9CBE21A193A1}" type="slidenum">
              <a:rPr lang="en-US" smtClean="0"/>
              <a:pPr/>
              <a:t>4</a:t>
            </a:fld>
            <a:endParaRPr lang="en-US" dirty="0" smtClean="0"/>
          </a:p>
        </p:txBody>
      </p:sp>
      <p:sp>
        <p:nvSpPr>
          <p:cNvPr id="20482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45E4295C-6A7A-4F8A-900C-5083E3DEE8A0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3" name="Slide Number Placeholder 6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210148C-BE59-462F-9197-79A8B0853633}" type="slidenum">
              <a:rPr lang="en-US" sz="2600" b="1">
                <a:solidFill>
                  <a:schemeClr val="bg1"/>
                </a:solidFill>
              </a:rPr>
              <a:pPr/>
              <a:t>4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048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Vocabulary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362200"/>
            <a:ext cx="3810000" cy="3886200"/>
          </a:xfrm>
        </p:spPr>
        <p:txBody>
          <a:bodyPr/>
          <a:lstStyle/>
          <a:p>
            <a:r>
              <a:rPr lang="en-US" sz="2400" dirty="0" smtClean="0"/>
              <a:t>argument</a:t>
            </a:r>
          </a:p>
          <a:p>
            <a:r>
              <a:rPr lang="en-US" sz="2400" dirty="0" smtClean="0"/>
              <a:t>date and time functions</a:t>
            </a:r>
          </a:p>
          <a:p>
            <a:r>
              <a:rPr lang="en-US" sz="2400" dirty="0" smtClean="0"/>
              <a:t>financial functions</a:t>
            </a:r>
          </a:p>
          <a:p>
            <a:r>
              <a:rPr lang="en-US" sz="2400" dirty="0" smtClean="0"/>
              <a:t>Formula AutoComplete</a:t>
            </a:r>
          </a:p>
          <a:p>
            <a:r>
              <a:rPr lang="en-US" sz="2400" dirty="0" smtClean="0"/>
              <a:t>function</a:t>
            </a:r>
          </a:p>
        </p:txBody>
      </p:sp>
      <p:sp>
        <p:nvSpPr>
          <p:cNvPr id="2048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599" y="2362200"/>
            <a:ext cx="3730625" cy="3962400"/>
          </a:xfrm>
        </p:spPr>
        <p:txBody>
          <a:bodyPr/>
          <a:lstStyle/>
          <a:p>
            <a:r>
              <a:rPr lang="en-US" sz="2400" dirty="0" smtClean="0"/>
              <a:t>logical functions</a:t>
            </a:r>
          </a:p>
          <a:p>
            <a:r>
              <a:rPr lang="en-US" sz="2400" dirty="0" smtClean="0"/>
              <a:t>mathematical functions</a:t>
            </a:r>
          </a:p>
          <a:p>
            <a:r>
              <a:rPr lang="en-US" sz="2400" dirty="0" smtClean="0"/>
              <a:t>statistical functions</a:t>
            </a:r>
          </a:p>
          <a:p>
            <a:r>
              <a:rPr lang="en-US" sz="2400" dirty="0" smtClean="0"/>
              <a:t>text functions</a:t>
            </a:r>
          </a:p>
          <a:p>
            <a:r>
              <a:rPr lang="en-US" sz="2400" dirty="0" smtClean="0"/>
              <a:t>trigonometric functions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What Are Functions?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693025" cy="3962400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dirty="0" smtClean="0"/>
              <a:t>function</a:t>
            </a:r>
            <a:r>
              <a:rPr lang="en-US" dirty="0" smtClean="0"/>
              <a:t> is a shorthand way to write an equation that performs a calculation. </a:t>
            </a:r>
          </a:p>
          <a:p>
            <a:r>
              <a:rPr lang="en-US" dirty="0" smtClean="0"/>
              <a:t>A formula with a function has three parts: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equal sign identifies the cell contents as a formula. </a:t>
            </a:r>
          </a:p>
          <a:p>
            <a:pPr lvl="1"/>
            <a:r>
              <a:rPr lang="en-US" dirty="0" smtClean="0"/>
              <a:t>The function name identifies the operation to be performed. 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argument </a:t>
            </a:r>
            <a:r>
              <a:rPr lang="en-US" dirty="0" smtClean="0"/>
              <a:t>is the value the function uses to perform a calculation.</a:t>
            </a:r>
          </a:p>
        </p:txBody>
      </p:sp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5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Functions?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Parts of a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505200"/>
            <a:ext cx="340042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698578E-FDB1-4372-AD30-2E5C40FDD34F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1506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5737C02A-06E1-45C7-BAA2-11B624447972}" type="slidenum">
              <a:rPr lang="en-US" sz="2600" b="1">
                <a:solidFill>
                  <a:schemeClr val="bg1"/>
                </a:solidFill>
              </a:rPr>
              <a:pPr/>
              <a:t>7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7" name="Slide Number Placeholder 5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E8C6EF71-21AF-470D-9168-B659540BE69C}" type="slidenum">
              <a:rPr lang="en-US" sz="2600" b="1">
                <a:solidFill>
                  <a:schemeClr val="bg1"/>
                </a:solidFill>
              </a:rPr>
              <a:pPr/>
              <a:t>7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1508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Entering Formulas with Functions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362200"/>
            <a:ext cx="7693025" cy="3962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 enter a formula with a function, you need to do the following. </a:t>
            </a:r>
            <a:endParaRPr lang="en-US" dirty="0" smtClean="0"/>
          </a:p>
          <a:p>
            <a:pPr lvl="1"/>
            <a:r>
              <a:rPr lang="en-US" dirty="0" smtClean="0"/>
              <a:t>Start </a:t>
            </a:r>
            <a:r>
              <a:rPr lang="en-US" dirty="0" smtClean="0"/>
              <a:t>the formula with an equal sign.</a:t>
            </a:r>
          </a:p>
          <a:p>
            <a:pPr lvl="1"/>
            <a:r>
              <a:rPr lang="en-US" dirty="0" smtClean="0"/>
              <a:t>Select or enter the function you want to use. </a:t>
            </a:r>
          </a:p>
          <a:p>
            <a:pPr lvl="1"/>
            <a:r>
              <a:rPr lang="en-US" dirty="0" smtClean="0"/>
              <a:t>Select or enter the arguments. </a:t>
            </a:r>
          </a:p>
          <a:p>
            <a:pPr lvl="1"/>
            <a:r>
              <a:rPr lang="en-US" dirty="0" smtClean="0"/>
              <a:t>Enter the completed formula. </a:t>
            </a:r>
          </a:p>
          <a:p>
            <a:r>
              <a:rPr lang="en-US" dirty="0" smtClean="0"/>
              <a:t>To open the Insert Function dialog box, click the Insert Function button on the Formula Bar.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Formulas with Functions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Function dialog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357B5-0756-4F1C-8CE0-A38FD7FF269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971800"/>
            <a:ext cx="6586537" cy="32391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28E6C53-A1D8-44F5-AC19-CCADA6C6CFA2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23554" name="Rectangle 13"/>
          <p:cNvSpPr txBox="1">
            <a:spLocks noGrp="1" noChangeArrowheads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8C670429-15F8-4329-95CB-2760F1C104AF}" type="slidenum">
              <a:rPr lang="en-US" sz="2600" b="1">
                <a:solidFill>
                  <a:schemeClr val="bg1"/>
                </a:solidFill>
              </a:rPr>
              <a:pPr/>
              <a:t>9</a:t>
            </a:fld>
            <a:endParaRPr lang="en-US" sz="2600" b="1" dirty="0">
              <a:solidFill>
                <a:schemeClr val="bg1"/>
              </a:solidFill>
            </a:endParaRPr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Entering Formulas with Functions (continued)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362200"/>
            <a:ext cx="7693025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You can also enter a formula with a function directly in a cell by typing an equal sign, the function name, and the argument. </a:t>
            </a:r>
          </a:p>
          <a:p>
            <a:r>
              <a:rPr lang="en-US" b="1" dirty="0" smtClean="0"/>
              <a:t>Formula AutoComplete </a:t>
            </a:r>
            <a:r>
              <a:rPr lang="en-US" dirty="0" smtClean="0"/>
              <a:t>helps you enter a formula with a valid function name and arguments. </a:t>
            </a:r>
            <a:endParaRPr lang="en-US" dirty="0" smtClean="0"/>
          </a:p>
          <a:p>
            <a:pPr lvl="1"/>
            <a:r>
              <a:rPr lang="en-US" dirty="0" smtClean="0"/>
              <a:t>As </a:t>
            </a:r>
            <a:r>
              <a:rPr lang="en-US" dirty="0" smtClean="0"/>
              <a:t>you begin to type the function name, a list of function names appears below the active cell.</a:t>
            </a:r>
          </a:p>
        </p:txBody>
      </p:sp>
      <p:sp>
        <p:nvSpPr>
          <p:cNvPr id="23557" name="Slide Number Placeholder 3"/>
          <p:cNvSpPr txBox="1">
            <a:spLocks noGrp="1"/>
          </p:cNvSpPr>
          <p:nvPr/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 anchorCtr="1"/>
          <a:lstStyle/>
          <a:p>
            <a:fld id="{3A344EB1-7539-4EC3-B65C-005E167CAC81}" type="slidenum">
              <a:rPr lang="en-US" sz="2600" b="1">
                <a:solidFill>
                  <a:schemeClr val="bg1"/>
                </a:solidFill>
              </a:rPr>
              <a:pPr/>
              <a:t>9</a:t>
            </a:fld>
            <a:endParaRPr lang="en-US" sz="2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Pasewark Office 2010 Intro">
      <a:dk1>
        <a:srgbClr val="003366"/>
      </a:dk1>
      <a:lt1>
        <a:srgbClr val="FFFFFF"/>
      </a:lt1>
      <a:dk2>
        <a:srgbClr val="006060"/>
      </a:dk2>
      <a:lt2>
        <a:srgbClr val="666699"/>
      </a:lt2>
      <a:accent1>
        <a:srgbClr val="006060"/>
      </a:accent1>
      <a:accent2>
        <a:srgbClr val="339933"/>
      </a:accent2>
      <a:accent3>
        <a:srgbClr val="FFFFFF"/>
      </a:accent3>
      <a:accent4>
        <a:srgbClr val="009900"/>
      </a:accent4>
      <a:accent5>
        <a:srgbClr val="AACACA"/>
      </a:accent5>
      <a:accent6>
        <a:srgbClr val="009900"/>
      </a:accent6>
      <a:hlink>
        <a:srgbClr val="2B92FF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9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0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009999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ACACA"/>
        </a:accent5>
        <a:accent6>
          <a:srgbClr val="8AB9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12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0099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008A8A"/>
        </a:accent6>
        <a:hlink>
          <a:srgbClr val="00CC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sewark Office 2010 Intro">
    <a:dk1>
      <a:srgbClr val="003366"/>
    </a:dk1>
    <a:lt1>
      <a:srgbClr val="FFFFFF"/>
    </a:lt1>
    <a:dk2>
      <a:srgbClr val="006060"/>
    </a:dk2>
    <a:lt2>
      <a:srgbClr val="666699"/>
    </a:lt2>
    <a:accent1>
      <a:srgbClr val="006060"/>
    </a:accent1>
    <a:accent2>
      <a:srgbClr val="339933"/>
    </a:accent2>
    <a:accent3>
      <a:srgbClr val="FFFFFF"/>
    </a:accent3>
    <a:accent4>
      <a:srgbClr val="009900"/>
    </a:accent4>
    <a:accent5>
      <a:srgbClr val="AACACA"/>
    </a:accent5>
    <a:accent6>
      <a:srgbClr val="009900"/>
    </a:accent6>
    <a:hlink>
      <a:srgbClr val="2B92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6732</TotalTime>
  <Words>850</Words>
  <Application>Microsoft Office PowerPoint</Application>
  <PresentationFormat>On-screen Show (4:3)</PresentationFormat>
  <Paragraphs>139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Capsules</vt:lpstr>
      <vt:lpstr>Excel Lesson 5 Using Functions</vt:lpstr>
      <vt:lpstr>Objectives</vt:lpstr>
      <vt:lpstr>Objectives (continued)</vt:lpstr>
      <vt:lpstr>Vocabulary</vt:lpstr>
      <vt:lpstr>What Are Functions?</vt:lpstr>
      <vt:lpstr>What Are Functions? (continued)</vt:lpstr>
      <vt:lpstr>Entering Formulas with Functions</vt:lpstr>
      <vt:lpstr>Entering Formulas with Functions (continued)</vt:lpstr>
      <vt:lpstr>Entering Formulas with Functions (continued)</vt:lpstr>
      <vt:lpstr>Types of Functions </vt:lpstr>
      <vt:lpstr>Types of Functions (continued)</vt:lpstr>
      <vt:lpstr>Types of Functions (continued)</vt:lpstr>
      <vt:lpstr>Types of Functions (continued)</vt:lpstr>
      <vt:lpstr>Types of Functions (continued)</vt:lpstr>
      <vt:lpstr>Types of Functions (continued)</vt:lpstr>
      <vt:lpstr>Types of Functions (continued)</vt:lpstr>
      <vt:lpstr>Types of Functions (continued)</vt:lpstr>
      <vt:lpstr>Types of Functions (continued)</vt:lpstr>
      <vt:lpstr>Types of Functions (continued)</vt:lpstr>
      <vt:lpstr>Summary</vt:lpstr>
      <vt:lpstr>Summary (continued)</vt:lpstr>
    </vt:vector>
  </TitlesOfParts>
  <Company>Course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Lesson 5 Using Functions</dc:title>
  <dc:creator/>
  <cp:lastModifiedBy>Amanda Lyons</cp:lastModifiedBy>
  <cp:revision>230</cp:revision>
  <dcterms:created xsi:type="dcterms:W3CDTF">2001-06-11T01:47:29Z</dcterms:created>
  <dcterms:modified xsi:type="dcterms:W3CDTF">2010-08-05T15:35:50Z</dcterms:modified>
</cp:coreProperties>
</file>